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Open Sauce Light" charset="1" panose="00000400000000000000"/>
      <p:regular r:id="rId16"/>
    </p:embeddedFont>
    <p:embeddedFont>
      <p:font typeface="Roboto Bold" charset="1" panose="02000000000000000000"/>
      <p:regular r:id="rId17"/>
    </p:embeddedFont>
    <p:embeddedFont>
      <p:font typeface="Roboto" charset="1" panose="02000000000000000000"/>
      <p:regular r:id="rId18"/>
    </p:embeddedFont>
    <p:embeddedFont>
      <p:font typeface="Poppins Bold" charset="1" panose="00000800000000000000"/>
      <p:regular r:id="rId19"/>
    </p:embeddedFont>
    <p:embeddedFont>
      <p:font typeface="Open Sans Bold" charset="1" panose="020B0806030504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notesMasters/notesMaster1.xml" Type="http://schemas.openxmlformats.org/officeDocument/2006/relationships/notesMaster"/><Relationship Id="rId22" Target="theme/theme2.xml" Type="http://schemas.openxmlformats.org/officeDocument/2006/relationships/theme"/><Relationship Id="rId23" Target="notesSlides/notesSlide1.xml" Type="http://schemas.openxmlformats.org/officeDocument/2006/relationships/notesSlide"/><Relationship Id="rId24" Target="notesSlides/notesSlide2.xml" Type="http://schemas.openxmlformats.org/officeDocument/2006/relationships/notesSlide"/><Relationship Id="rId25" Target="notesSlides/notesSlide3.xml" Type="http://schemas.openxmlformats.org/officeDocument/2006/relationships/notesSlide"/><Relationship Id="rId26" Target="notesSlides/notesSlide4.xml" Type="http://schemas.openxmlformats.org/officeDocument/2006/relationships/notesSlide"/><Relationship Id="rId27" Target="notesSlides/notesSlide5.xml" Type="http://schemas.openxmlformats.org/officeDocument/2006/relationships/notesSlide"/><Relationship Id="rId28" Target="notesSlides/notesSlide6.xml" Type="http://schemas.openxmlformats.org/officeDocument/2006/relationships/notesSlide"/><Relationship Id="rId29" Target="notesSlides/notesSlide7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8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OUI : </a:t>
            </a:r>
          </a:p>
          <a:p>
            <a:r>
              <a:rPr lang="en-US"/>
              <a:t>-On peux s’exprimer librement tant qu'on respecte les autres utilisateurs.</a:t>
            </a:r>
          </a:p>
          <a:p>
            <a:r>
              <a:rPr lang="en-US"/>
              <a:t>-L'anonymat d'un compte avec aucunes informations personnelles permet d'échanger librement sans jugement de nos proches. </a:t>
            </a:r>
          </a:p>
          <a:p>
            <a:r>
              <a:rPr lang="en-US"/>
              <a:t/>
            </a:r>
          </a:p>
          <a:p>
            <a:r>
              <a:rPr lang="en-US"/>
              <a:t>NON : </a:t>
            </a:r>
          </a:p>
          <a:p>
            <a:r>
              <a:rPr lang="en-US"/>
              <a:t>-Notre liberté s’arrête la où commence celle des autres. </a:t>
            </a:r>
          </a:p>
          <a:p>
            <a:r>
              <a:rPr lang="en-US"/>
              <a:t>-Il faut respecter la loi : diffamation ...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OUI : </a:t>
            </a:r>
          </a:p>
          <a:p>
            <a:r>
              <a:rPr lang="en-US"/>
              <a:t> -Lieu public :</a:t>
            </a:r>
          </a:p>
          <a:p>
            <a:r>
              <a:rPr lang="en-US"/>
              <a:t>Si la photo ou la vidéo est prise dans un lieu public, il peut être légal de publier l'image, surtout si la personne n'est pas le sujet principal.</a:t>
            </a:r>
          </a:p>
          <a:p>
            <a:r>
              <a:rPr lang="en-US"/>
              <a:t>-Intérêt journalistique ou artistique : dans certains contextes (reportages, documentaires, œuvres artistiques), l'autorisation n’est pas toujours requise, notamment si cela relève de l’information.</a:t>
            </a:r>
          </a:p>
          <a:p>
            <a:r>
              <a:rPr lang="en-US"/>
              <a:t/>
            </a:r>
          </a:p>
          <a:p>
            <a:r>
              <a:rPr lang="en-US"/>
              <a:t>NON : </a:t>
            </a:r>
          </a:p>
          <a:p>
            <a:r>
              <a:rPr lang="en-US"/>
              <a:t>-Droit à l’image :</a:t>
            </a:r>
          </a:p>
          <a:p>
            <a:r>
              <a:rPr lang="en-US"/>
              <a:t>Chaque personne a le droit de contrôler l’usage de son image. Publier une photo sans accord explicite peut violer ce droit.</a:t>
            </a:r>
          </a:p>
          <a:p>
            <a:r>
              <a:rPr lang="en-US"/>
              <a:t>-Atteinte à la vie privée :</a:t>
            </a:r>
          </a:p>
          <a:p>
            <a:r>
              <a:rPr lang="en-US"/>
              <a:t>Même dans un lieu public, si l’image porte atteinte à la vie privée ou à la dignité de la personne, cela peut être sanctionné.</a:t>
            </a:r>
          </a:p>
          <a:p>
            <a:r>
              <a:rPr lang="en-US"/>
              <a:t>-Risques juridiques :</a:t>
            </a:r>
          </a:p>
          <a:p>
            <a:r>
              <a:rPr lang="en-US"/>
              <a:t>La personne concernée peut porter plainte, demander le retrait de la photo et exiger des dommages et intérêts.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OUI : </a:t>
            </a:r>
          </a:p>
          <a:p>
            <a:r>
              <a:rPr lang="en-US"/>
              <a:t>-Accès à une immense source de connaissances :</a:t>
            </a:r>
          </a:p>
          <a:p>
            <a:r>
              <a:rPr lang="en-US"/>
              <a:t>Internet permet d’apprendre à tout moment, sur tous les sujets (langues, sciences, histoire, etc.).</a:t>
            </a:r>
          </a:p>
          <a:p>
            <a:r>
              <a:rPr lang="en-US"/>
              <a:t>-Développement de l’esprit critique :</a:t>
            </a:r>
          </a:p>
          <a:p>
            <a:r>
              <a:rPr lang="en-US"/>
              <a:t>En croisant différentes sources, on apprend à analyser, comparer, vérifier l’information.</a:t>
            </a:r>
          </a:p>
          <a:p>
            <a:r>
              <a:rPr lang="en-US"/>
              <a:t>-Outils d’apprentissage variés</a:t>
            </a:r>
          </a:p>
          <a:p>
            <a:r>
              <a:rPr lang="en-US"/>
              <a:t/>
            </a:r>
          </a:p>
          <a:p>
            <a:r>
              <a:rPr lang="en-US"/>
              <a:t>NON : </a:t>
            </a:r>
          </a:p>
          <a:p>
            <a:r>
              <a:rPr lang="en-US"/>
              <a:t>-Surcharge d’informations :</a:t>
            </a:r>
          </a:p>
          <a:p>
            <a:r>
              <a:rPr lang="en-US"/>
              <a:t>Trop d’infos peuvent rendre confus, dispersé, ou mener à la désinformation.</a:t>
            </a:r>
          </a:p>
          <a:p>
            <a:r>
              <a:rPr lang="en-US"/>
              <a:t>-Dépendance aux écrans :</a:t>
            </a:r>
          </a:p>
          <a:p>
            <a:r>
              <a:rPr lang="en-US"/>
              <a:t>Moins de concentration, difficulté à lire en profondeur ou à mémoriser sans distraction.</a:t>
            </a:r>
          </a:p>
          <a:p>
            <a:r>
              <a:rPr lang="en-US"/>
              <a:t>-Pas d’effort de réflexion :</a:t>
            </a:r>
          </a:p>
          <a:p>
            <a:r>
              <a:rPr lang="en-US"/>
              <a:t>Google donne des réponses rapides, mais cela peut décourager la réflexion personnelle ou la recherche approfondie.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OUI : </a:t>
            </a:r>
          </a:p>
          <a:p>
            <a:r>
              <a:rPr lang="en-US"/>
              <a:t>Elle résout des problèmes complexes :</a:t>
            </a:r>
          </a:p>
          <a:p>
            <a:r>
              <a:rPr lang="en-US"/>
              <a:t>L’IA peut battre des champions aux échecs, diagnostiquer des maladies ou traduire des langues.</a:t>
            </a:r>
          </a:p>
          <a:p>
            <a:r>
              <a:rPr lang="en-US"/>
              <a:t>-Elle apprend et s’adapte :</a:t>
            </a:r>
          </a:p>
          <a:p>
            <a:r>
              <a:rPr lang="en-US"/>
              <a:t>Grâce à l’apprentissage automatique, l’IA peut s’améliorer avec les données qu’on lui donne.</a:t>
            </a:r>
          </a:p>
          <a:p>
            <a:r>
              <a:rPr lang="en-US"/>
              <a:t>-Elle imite certaines formes d’intelligence humaine :</a:t>
            </a:r>
          </a:p>
          <a:p>
            <a:r>
              <a:rPr lang="en-US"/>
              <a:t>Elle peut analyser, générer du langage, reconnaître des visages, etc.</a:t>
            </a:r>
          </a:p>
          <a:p>
            <a:r>
              <a:rPr lang="en-US"/>
              <a:t/>
            </a:r>
          </a:p>
          <a:p>
            <a:r>
              <a:rPr lang="en-US"/>
              <a:t>NON : </a:t>
            </a:r>
          </a:p>
          <a:p>
            <a:r>
              <a:rPr lang="en-US"/>
              <a:t>Pas de conscience ni de compréhension :</a:t>
            </a:r>
          </a:p>
          <a:p>
            <a:r>
              <a:rPr lang="en-US"/>
              <a:t>-L’IA ne comprend pas ce qu’elle fait, elle applique des calculs ou des modèles statistiques.</a:t>
            </a:r>
          </a:p>
          <a:p>
            <a:r>
              <a:rPr lang="en-US"/>
              <a:t>-Elle dépend totalement de l’humain :</a:t>
            </a:r>
          </a:p>
          <a:p>
            <a:r>
              <a:rPr lang="en-US"/>
              <a:t>Elle a besoin de données, de programmation et de supervision humaine pour fonctionner.</a:t>
            </a:r>
          </a:p>
          <a:p>
            <a:r>
              <a:rPr lang="en-US"/>
              <a:t>-Pas de pensée autonome :</a:t>
            </a:r>
          </a:p>
          <a:p>
            <a:r>
              <a:rPr lang="en-US"/>
              <a:t>L’IA ne pense pas, ne ressent rien, ne prend pas de décisions morales ou créatives comme un humain.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OUI : </a:t>
            </a:r>
          </a:p>
          <a:p>
            <a:r>
              <a:rPr lang="en-US"/>
              <a:t>Contenus violents répétés :</a:t>
            </a:r>
          </a:p>
          <a:p>
            <a:r>
              <a:rPr lang="en-US"/>
              <a:t>-Certains jeux montrent des scènes choquantes ou agressives, ce qui peut banaliser la violence.</a:t>
            </a:r>
          </a:p>
          <a:p>
            <a:r>
              <a:rPr lang="en-US"/>
              <a:t>-Influence sur les plus jeunes :</a:t>
            </a:r>
          </a:p>
          <a:p>
            <a:r>
              <a:rPr lang="en-US"/>
              <a:t>Les enfants ou adolescents peuvent être plus influencés, surtout s’ils manquent de recul.</a:t>
            </a:r>
          </a:p>
          <a:p>
            <a:r>
              <a:rPr lang="en-US"/>
              <a:t>-Comportements agressifs :</a:t>
            </a:r>
          </a:p>
          <a:p>
            <a:r>
              <a:rPr lang="en-US"/>
              <a:t>Certains joueurs deviennent nerveux ou frustrés après avoir joué longtemps à des jeux violents.</a:t>
            </a:r>
          </a:p>
          <a:p>
            <a:r>
              <a:rPr lang="en-US"/>
              <a:t/>
            </a:r>
          </a:p>
          <a:p>
            <a:r>
              <a:rPr lang="en-US"/>
              <a:t>NON : </a:t>
            </a:r>
          </a:p>
          <a:p>
            <a:r>
              <a:rPr lang="en-US"/>
              <a:t>-Aucune preuve scientifique claire :</a:t>
            </a:r>
          </a:p>
          <a:p>
            <a:r>
              <a:rPr lang="en-US"/>
              <a:t>De nombreuses études montrent qu’il n’y a pas de lien direct entre jeux vidéo et violence réelle.</a:t>
            </a:r>
          </a:p>
          <a:p>
            <a:r>
              <a:rPr lang="en-US"/>
              <a:t>-Exutoire pour le stress :</a:t>
            </a:r>
          </a:p>
          <a:p>
            <a:r>
              <a:rPr lang="en-US"/>
              <a:t>Jouer peut au contraire aider à se défouler ou se calmer sans faire de mal à personne.</a:t>
            </a:r>
          </a:p>
          <a:p>
            <a:r>
              <a:rPr lang="en-US"/>
              <a:t>-Tout dépend du contexte :</a:t>
            </a:r>
          </a:p>
          <a:p>
            <a:r>
              <a:rPr lang="en-US"/>
              <a:t>L’éducation, l’encadrement et la personnalité du joueur comptent beaucoup plus que le jeu lui-même.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OUI : </a:t>
            </a:r>
          </a:p>
          <a:p>
            <a:r>
              <a:rPr lang="en-US"/>
              <a:t>-Des sources fiables existent :</a:t>
            </a:r>
          </a:p>
          <a:p>
            <a:r>
              <a:rPr lang="en-US"/>
              <a:t>Sites officiels, médias reconnus, encyclopédies en ligne (comme Wikipédia) fournissent souvent des informations exactes.</a:t>
            </a:r>
          </a:p>
          <a:p>
            <a:r>
              <a:rPr lang="en-US"/>
              <a:t>-Des experts publient sur Internet :</a:t>
            </a:r>
          </a:p>
          <a:p>
            <a:r>
              <a:rPr lang="en-US"/>
              <a:t>De nombreux professionnels (scientifiques, professeurs, journalistes…) partagent des contenus de qualité.</a:t>
            </a:r>
          </a:p>
          <a:p>
            <a:r>
              <a:rPr lang="en-US"/>
              <a:t>-L’accès rapide à la vérité :</a:t>
            </a:r>
          </a:p>
          <a:p>
            <a:r>
              <a:rPr lang="en-US"/>
              <a:t>Internet permet de vérifier les faits facilement avec plusieurs sources croisées.</a:t>
            </a:r>
          </a:p>
          <a:p>
            <a:r>
              <a:rPr lang="en-US"/>
              <a:t/>
            </a:r>
          </a:p>
          <a:p>
            <a:r>
              <a:rPr lang="en-US"/>
              <a:t>NON : </a:t>
            </a:r>
          </a:p>
          <a:p>
            <a:r>
              <a:rPr lang="en-US"/>
              <a:t>-Beaucoup de fausses informations :</a:t>
            </a:r>
          </a:p>
          <a:p>
            <a:r>
              <a:rPr lang="en-US"/>
              <a:t>Il existe des rumeurs, des fake news, des théories du complot et des contenus inventés.</a:t>
            </a:r>
          </a:p>
          <a:p>
            <a:r>
              <a:rPr lang="en-US"/>
              <a:t>-Tout le monde peut publier :</a:t>
            </a:r>
          </a:p>
          <a:p>
            <a:r>
              <a:rPr lang="en-US"/>
              <a:t>Aucune vérification n’est obligatoire. Même des personnes non qualifiées peuvent diffuser de fausses informations.</a:t>
            </a:r>
          </a:p>
          <a:p>
            <a:r>
              <a:rPr lang="en-US"/>
              <a:t>-Manipulation et influence :</a:t>
            </a:r>
          </a:p>
          <a:p>
            <a:r>
              <a:rPr lang="en-US"/>
              <a:t>Certains contenus sont volontairement trompeurs pour manipuler les opinions ou vendre quelque chose.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OUI : </a:t>
            </a:r>
          </a:p>
          <a:p>
            <a:r>
              <a:rPr lang="en-US"/>
              <a:t>-Des articles bien documentés :</a:t>
            </a:r>
          </a:p>
          <a:p>
            <a:r>
              <a:rPr lang="en-US"/>
              <a:t>Beaucoup d’articles sont rédigés et corrigés par des passionnés, parfois des experts, avec des sources fiables.</a:t>
            </a:r>
          </a:p>
          <a:p>
            <a:r>
              <a:rPr lang="en-US"/>
              <a:t>-Un système de vérification :</a:t>
            </a:r>
          </a:p>
          <a:p>
            <a:r>
              <a:rPr lang="en-US"/>
              <a:t>Wikipédia encourage les citations de sources, et les erreurs peuvent être corrigées rapidement par la communauté.</a:t>
            </a:r>
          </a:p>
          <a:p>
            <a:r>
              <a:rPr lang="en-US"/>
              <a:t>-Qualité croissante :</a:t>
            </a:r>
          </a:p>
          <a:p>
            <a:r>
              <a:rPr lang="en-US"/>
              <a:t>Au fil des années, la qualité des articles s’est améliorée, surtout sur les sujets très consultés.</a:t>
            </a:r>
          </a:p>
          <a:p>
            <a:r>
              <a:rPr lang="en-US"/>
              <a:t/>
            </a:r>
          </a:p>
          <a:p>
            <a:r>
              <a:rPr lang="en-US"/>
              <a:t>NON : </a:t>
            </a:r>
          </a:p>
          <a:p>
            <a:r>
              <a:rPr lang="en-US"/>
              <a:t>-N’importe qui peut modifier :</a:t>
            </a:r>
          </a:p>
          <a:p>
            <a:r>
              <a:rPr lang="en-US"/>
              <a:t>Cela ouvre la porte aux erreurs, aux blagues, ou aux fausses informations volontaires.</a:t>
            </a:r>
          </a:p>
          <a:p>
            <a:r>
              <a:rPr lang="en-US"/>
              <a:t>-Fiabilité inégale selon les sujets :</a:t>
            </a:r>
          </a:p>
          <a:p>
            <a:r>
              <a:rPr lang="en-US"/>
              <a:t>Certains articles sont bien faits, mais d’autres, moins surveillés, peuvent contenir des imprécisions.</a:t>
            </a:r>
          </a:p>
          <a:p>
            <a:r>
              <a:rPr lang="en-US"/>
              <a:t>-Pas une source "officielle" :</a:t>
            </a:r>
          </a:p>
          <a:p>
            <a:r>
              <a:rPr lang="en-US"/>
              <a:t>Wikipédia reste un site collaboratif : ce n’est pas une source académique ou scientifique validée.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OUI : </a:t>
            </a:r>
          </a:p>
          <a:p>
            <a:r>
              <a:rPr lang="en-US"/>
              <a:t>-informations libres d’accès :</a:t>
            </a:r>
          </a:p>
          <a:p>
            <a:r>
              <a:rPr lang="en-US"/>
              <a:t>Certaines données sont mises à disposition gratuitement (comme Wikipédia, sites publics, articles libres).</a:t>
            </a:r>
          </a:p>
          <a:p>
            <a:r>
              <a:rPr lang="en-US"/>
              <a:t>-Utilisation personnelle ou scolaire :</a:t>
            </a:r>
          </a:p>
          <a:p>
            <a:r>
              <a:rPr lang="en-US"/>
              <a:t>Tu peux utiliser des infos trouvées en ligne pour un devoir, à condition de les citer correctement.</a:t>
            </a:r>
          </a:p>
          <a:p>
            <a:r>
              <a:rPr lang="en-US"/>
              <a:t>-Sites officiels ou éducatifs :</a:t>
            </a:r>
          </a:p>
          <a:p>
            <a:r>
              <a:rPr lang="en-US"/>
              <a:t>Les informations de sources fiables (gouvernement, écoles, médias sérieux) sont souvent réutilisables.</a:t>
            </a:r>
          </a:p>
          <a:p>
            <a:r>
              <a:rPr lang="en-US"/>
              <a:t/>
            </a:r>
          </a:p>
          <a:p>
            <a:r>
              <a:rPr lang="en-US"/>
              <a:t>NON : </a:t>
            </a:r>
          </a:p>
          <a:p>
            <a:r>
              <a:rPr lang="en-US"/>
              <a:t>-Droits d’auteur :</a:t>
            </a:r>
          </a:p>
          <a:p>
            <a:r>
              <a:rPr lang="en-US"/>
              <a:t>Copier un texte, une image ou une vidéo sans autorisation peut être illégal.</a:t>
            </a:r>
          </a:p>
          <a:p>
            <a:r>
              <a:rPr lang="en-US"/>
              <a:t>-Fiabilité douteuse :</a:t>
            </a:r>
          </a:p>
          <a:p>
            <a:r>
              <a:rPr lang="en-US"/>
              <a:t>Certaines infos sur Internet sont fausses, mal expliquées ou trompeuses. Il faut les vérifier avant de les utiliser.</a:t>
            </a:r>
          </a:p>
          <a:p>
            <a:r>
              <a:rPr lang="en-US"/>
              <a:t>-Pas toujours adapté à ton usage :</a:t>
            </a:r>
          </a:p>
          <a:p>
            <a:r>
              <a:rPr lang="en-US"/>
              <a:t>Ce qui est autorisé pour une lecture personnelle ne l’est pas forcément pour une publication ou un exposé.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33010" y="9353084"/>
            <a:ext cx="1307148" cy="757910"/>
          </a:xfrm>
          <a:custGeom>
            <a:avLst/>
            <a:gdLst/>
            <a:ahLst/>
            <a:cxnLst/>
            <a:rect r="r" b="b" t="t" l="l"/>
            <a:pathLst>
              <a:path h="757910" w="1307148">
                <a:moveTo>
                  <a:pt x="0" y="0"/>
                </a:moveTo>
                <a:lnTo>
                  <a:pt x="1307148" y="0"/>
                </a:lnTo>
                <a:lnTo>
                  <a:pt x="1307148" y="757910"/>
                </a:lnTo>
                <a:lnTo>
                  <a:pt x="0" y="757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71" r="0" b="-217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98814" y="9390861"/>
            <a:ext cx="1949588" cy="682356"/>
          </a:xfrm>
          <a:custGeom>
            <a:avLst/>
            <a:gdLst/>
            <a:ahLst/>
            <a:cxnLst/>
            <a:rect r="r" b="b" t="t" l="l"/>
            <a:pathLst>
              <a:path h="682356" w="1949588">
                <a:moveTo>
                  <a:pt x="0" y="0"/>
                </a:moveTo>
                <a:lnTo>
                  <a:pt x="1949587" y="0"/>
                </a:lnTo>
                <a:lnTo>
                  <a:pt x="1949587" y="682356"/>
                </a:lnTo>
                <a:lnTo>
                  <a:pt x="0" y="6823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329376" y="925830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8620249" y="-190337"/>
            <a:ext cx="9842459" cy="10667673"/>
            <a:chOff x="0" y="0"/>
            <a:chExt cx="9538103" cy="10337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8141" cy="10337800"/>
            </a:xfrm>
            <a:custGeom>
              <a:avLst/>
              <a:gdLst/>
              <a:ahLst/>
              <a:cxnLst/>
              <a:rect r="r" b="b" t="t" l="l"/>
              <a:pathLst>
                <a:path h="10337800" w="9538141">
                  <a:moveTo>
                    <a:pt x="3187011" y="0"/>
                  </a:moveTo>
                  <a:lnTo>
                    <a:pt x="0" y="4292600"/>
                  </a:lnTo>
                  <a:lnTo>
                    <a:pt x="5076305" y="9084691"/>
                  </a:lnTo>
                  <a:lnTo>
                    <a:pt x="3482885" y="10337800"/>
                  </a:lnTo>
                  <a:lnTo>
                    <a:pt x="9538141" y="10337800"/>
                  </a:lnTo>
                  <a:lnTo>
                    <a:pt x="9538141" y="0"/>
                  </a:lnTo>
                  <a:close/>
                </a:path>
              </a:pathLst>
            </a:custGeom>
            <a:blipFill>
              <a:blip r:embed="rId5"/>
              <a:stretch>
                <a:fillRect l="-30883" t="0" r="-30883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-2292491">
            <a:off x="10505039" y="3279673"/>
            <a:ext cx="1062487" cy="6734838"/>
            <a:chOff x="0" y="0"/>
            <a:chExt cx="279832" cy="17737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9832" cy="1773784"/>
            </a:xfrm>
            <a:custGeom>
              <a:avLst/>
              <a:gdLst/>
              <a:ahLst/>
              <a:cxnLst/>
              <a:rect r="r" b="b" t="t" l="l"/>
              <a:pathLst>
                <a:path h="1773784" w="279832">
                  <a:moveTo>
                    <a:pt x="0" y="0"/>
                  </a:moveTo>
                  <a:lnTo>
                    <a:pt x="279832" y="0"/>
                  </a:lnTo>
                  <a:lnTo>
                    <a:pt x="279832" y="1773784"/>
                  </a:lnTo>
                  <a:lnTo>
                    <a:pt x="0" y="177378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279832" cy="18404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7221385">
            <a:off x="11719275" y="9284179"/>
            <a:ext cx="2523952" cy="953058"/>
            <a:chOff x="0" y="0"/>
            <a:chExt cx="1614384" cy="6096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14384" cy="609600"/>
            </a:xfrm>
            <a:custGeom>
              <a:avLst/>
              <a:gdLst/>
              <a:ahLst/>
              <a:cxnLst/>
              <a:rect r="r" b="b" t="t" l="l"/>
              <a:pathLst>
                <a:path h="609600" w="1614384">
                  <a:moveTo>
                    <a:pt x="203200" y="0"/>
                  </a:moveTo>
                  <a:lnTo>
                    <a:pt x="1614384" y="0"/>
                  </a:lnTo>
                  <a:lnTo>
                    <a:pt x="141118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66675"/>
              <a:ext cx="1411184" cy="676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7221385">
            <a:off x="9922037" y="9465810"/>
            <a:ext cx="3837666" cy="589796"/>
            <a:chOff x="0" y="0"/>
            <a:chExt cx="2454669" cy="37724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54669" cy="377249"/>
            </a:xfrm>
            <a:custGeom>
              <a:avLst/>
              <a:gdLst/>
              <a:ahLst/>
              <a:cxnLst/>
              <a:rect r="r" b="b" t="t" l="l"/>
              <a:pathLst>
                <a:path h="377249" w="2454669">
                  <a:moveTo>
                    <a:pt x="203200" y="0"/>
                  </a:moveTo>
                  <a:lnTo>
                    <a:pt x="2454669" y="0"/>
                  </a:lnTo>
                  <a:lnTo>
                    <a:pt x="2251469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B04C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01600" y="-66675"/>
              <a:ext cx="2251469" cy="4439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7091654">
            <a:off x="7704439" y="839029"/>
            <a:ext cx="4138086" cy="589796"/>
            <a:chOff x="0" y="0"/>
            <a:chExt cx="2646825" cy="37724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646825" cy="377249"/>
            </a:xfrm>
            <a:custGeom>
              <a:avLst/>
              <a:gdLst/>
              <a:ahLst/>
              <a:cxnLst/>
              <a:rect r="r" b="b" t="t" l="l"/>
              <a:pathLst>
                <a:path h="377249" w="2646825">
                  <a:moveTo>
                    <a:pt x="203200" y="0"/>
                  </a:moveTo>
                  <a:lnTo>
                    <a:pt x="2646825" y="0"/>
                  </a:lnTo>
                  <a:lnTo>
                    <a:pt x="2443625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B04C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01600" y="-66675"/>
              <a:ext cx="2443625" cy="4439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1710481">
            <a:off x="10151520" y="-1734128"/>
            <a:ext cx="1062487" cy="6686550"/>
            <a:chOff x="0" y="0"/>
            <a:chExt cx="279832" cy="17610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9832" cy="1761067"/>
            </a:xfrm>
            <a:custGeom>
              <a:avLst/>
              <a:gdLst/>
              <a:ahLst/>
              <a:cxnLst/>
              <a:rect r="r" b="b" t="t" l="l"/>
              <a:pathLst>
                <a:path h="1761067" w="279832">
                  <a:moveTo>
                    <a:pt x="0" y="0"/>
                  </a:moveTo>
                  <a:lnTo>
                    <a:pt x="279832" y="0"/>
                  </a:lnTo>
                  <a:lnTo>
                    <a:pt x="27983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66675"/>
              <a:ext cx="279832" cy="18277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1744249">
            <a:off x="15801390" y="2109874"/>
            <a:ext cx="2208710" cy="14588015"/>
            <a:chOff x="0" y="0"/>
            <a:chExt cx="581718" cy="384211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81718" cy="3842111"/>
            </a:xfrm>
            <a:custGeom>
              <a:avLst/>
              <a:gdLst/>
              <a:ahLst/>
              <a:cxnLst/>
              <a:rect r="r" b="b" t="t" l="l"/>
              <a:pathLst>
                <a:path h="3842111" w="581718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EB04C6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66675"/>
              <a:ext cx="581718" cy="39087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8358076" y="9113498"/>
            <a:ext cx="2001002" cy="1016382"/>
          </a:xfrm>
          <a:custGeom>
            <a:avLst/>
            <a:gdLst/>
            <a:ahLst/>
            <a:cxnLst/>
            <a:rect r="r" b="b" t="t" l="l"/>
            <a:pathLst>
              <a:path h="1016382" w="2001002">
                <a:moveTo>
                  <a:pt x="0" y="0"/>
                </a:moveTo>
                <a:lnTo>
                  <a:pt x="2001002" y="0"/>
                </a:lnTo>
                <a:lnTo>
                  <a:pt x="2001002" y="1016382"/>
                </a:lnTo>
                <a:lnTo>
                  <a:pt x="0" y="10163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00131" y="9703464"/>
            <a:ext cx="3532879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Ligue de l’Enseignement FOL 83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42275" y="767179"/>
            <a:ext cx="8115617" cy="313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87"/>
              </a:lnSpc>
            </a:pPr>
            <a:r>
              <a:rPr lang="en-US" sz="8991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Idées de d</a:t>
            </a:r>
            <a:r>
              <a:rPr lang="en-US" sz="8991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ébats</a:t>
            </a:r>
          </a:p>
          <a:p>
            <a:pPr algn="ctr">
              <a:lnSpc>
                <a:spcPts val="12587"/>
              </a:lnSpc>
            </a:pPr>
            <a:r>
              <a:rPr lang="en-US" sz="8991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Mouvants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0" y="4826547"/>
            <a:ext cx="9000168" cy="1820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Parlons usages et risques numériques</a:t>
            </a:r>
          </a:p>
        </p:txBody>
      </p:sp>
      <p:sp>
        <p:nvSpPr>
          <p:cNvPr name="AutoShape 29" id="29"/>
          <p:cNvSpPr/>
          <p:nvPr/>
        </p:nvSpPr>
        <p:spPr>
          <a:xfrm>
            <a:off x="1351486" y="4382999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76189" y="393700"/>
            <a:ext cx="12080368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SOMMAIRE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345720" y="217691"/>
            <a:ext cx="13799041" cy="1013055"/>
            <a:chOff x="0" y="0"/>
            <a:chExt cx="3634315" cy="2668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4315" cy="266813"/>
            </a:xfrm>
            <a:custGeom>
              <a:avLst/>
              <a:gdLst/>
              <a:ahLst/>
              <a:cxnLst/>
              <a:rect r="r" b="b" t="t" l="l"/>
              <a:pathLst>
                <a:path h="266813" w="3634315">
                  <a:moveTo>
                    <a:pt x="3431115" y="0"/>
                  </a:moveTo>
                  <a:lnTo>
                    <a:pt x="0" y="0"/>
                  </a:lnTo>
                  <a:lnTo>
                    <a:pt x="203200" y="266813"/>
                  </a:lnTo>
                  <a:lnTo>
                    <a:pt x="3634315" y="266813"/>
                  </a:lnTo>
                  <a:lnTo>
                    <a:pt x="343111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38100"/>
              <a:ext cx="3431115" cy="304913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2405549">
            <a:off x="12215982" y="-2075426"/>
            <a:ext cx="10262430" cy="3792564"/>
            <a:chOff x="0" y="0"/>
            <a:chExt cx="2702862" cy="9988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2862" cy="998865"/>
            </a:xfrm>
            <a:custGeom>
              <a:avLst/>
              <a:gdLst/>
              <a:ahLst/>
              <a:cxnLst/>
              <a:rect r="r" b="b" t="t" l="l"/>
              <a:pathLst>
                <a:path h="998865" w="2702862">
                  <a:moveTo>
                    <a:pt x="0" y="0"/>
                  </a:moveTo>
                  <a:lnTo>
                    <a:pt x="2702862" y="0"/>
                  </a:lnTo>
                  <a:lnTo>
                    <a:pt x="2702862" y="998865"/>
                  </a:lnTo>
                  <a:lnTo>
                    <a:pt x="0" y="998865"/>
                  </a:lnTo>
                  <a:close/>
                </a:path>
              </a:pathLst>
            </a:custGeom>
            <a:solidFill>
              <a:srgbClr val="EB04C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02862" cy="1036965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6453368">
            <a:off x="-2705480" y="7790262"/>
            <a:ext cx="5800511" cy="5780163"/>
            <a:chOff x="0" y="0"/>
            <a:chExt cx="7734014" cy="770688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7477607" cy="7477607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04C6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256407" y="229277"/>
              <a:ext cx="7477607" cy="7477607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sp>
        <p:nvSpPr>
          <p:cNvPr name="TextBox 16" id="16"/>
          <p:cNvSpPr txBox="true"/>
          <p:nvPr/>
        </p:nvSpPr>
        <p:spPr>
          <a:xfrm rot="0">
            <a:off x="3687712" y="1115941"/>
            <a:ext cx="10912577" cy="9242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4"/>
              </a:lnSpc>
            </a:pPr>
            <a:r>
              <a:rPr lang="en-US" sz="7510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Est-ce que</a:t>
            </a:r>
          </a:p>
          <a:p>
            <a:pPr algn="ctr">
              <a:lnSpc>
                <a:spcPts val="10514"/>
              </a:lnSpc>
            </a:pPr>
            <a:r>
              <a:rPr lang="en-US" sz="7510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je peux réutiliser</a:t>
            </a:r>
          </a:p>
          <a:p>
            <a:pPr algn="ctr">
              <a:lnSpc>
                <a:spcPts val="10514"/>
              </a:lnSpc>
            </a:pPr>
            <a:r>
              <a:rPr lang="en-US" sz="7510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n’importe quels</a:t>
            </a:r>
          </a:p>
          <a:p>
            <a:pPr algn="ctr">
              <a:lnSpc>
                <a:spcPts val="10514"/>
              </a:lnSpc>
            </a:pPr>
            <a:r>
              <a:rPr lang="en-US" sz="7510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informations</a:t>
            </a:r>
          </a:p>
          <a:p>
            <a:pPr algn="ctr">
              <a:lnSpc>
                <a:spcPts val="10514"/>
              </a:lnSpc>
            </a:pPr>
            <a:r>
              <a:rPr lang="en-US" sz="7510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que je tro</a:t>
            </a:r>
            <a:r>
              <a:rPr lang="en-US" sz="7510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uve</a:t>
            </a:r>
          </a:p>
          <a:p>
            <a:pPr algn="ctr">
              <a:lnSpc>
                <a:spcPts val="10514"/>
              </a:lnSpc>
            </a:pPr>
            <a:r>
              <a:rPr lang="en-US" sz="7510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sur internet ?</a:t>
            </a:r>
          </a:p>
          <a:p>
            <a:pPr algn="ctr">
              <a:lnSpc>
                <a:spcPts val="10514"/>
              </a:lnSpc>
            </a:pPr>
          </a:p>
        </p:txBody>
      </p:sp>
      <p:sp>
        <p:nvSpPr>
          <p:cNvPr name="AutoShape 17" id="17"/>
          <p:cNvSpPr/>
          <p:nvPr/>
        </p:nvSpPr>
        <p:spPr>
          <a:xfrm rot="-3387270">
            <a:off x="14429652" y="7038831"/>
            <a:ext cx="8072297" cy="4028741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18" id="18"/>
          <p:cNvSpPr/>
          <p:nvPr/>
        </p:nvSpPr>
        <p:spPr>
          <a:xfrm flipH="false" flipV="false" rot="0">
            <a:off x="13620192" y="5813434"/>
            <a:ext cx="4215515" cy="4014393"/>
          </a:xfrm>
          <a:custGeom>
            <a:avLst/>
            <a:gdLst/>
            <a:ahLst/>
            <a:cxnLst/>
            <a:rect r="r" b="b" t="t" l="l"/>
            <a:pathLst>
              <a:path h="4014393" w="4215515">
                <a:moveTo>
                  <a:pt x="0" y="0"/>
                </a:moveTo>
                <a:lnTo>
                  <a:pt x="4215515" y="0"/>
                </a:lnTo>
                <a:lnTo>
                  <a:pt x="4215515" y="4014393"/>
                </a:lnTo>
                <a:lnTo>
                  <a:pt x="0" y="4014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825075" y="366680"/>
            <a:ext cx="11351576" cy="695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1"/>
              </a:lnSpc>
            </a:pPr>
            <a:r>
              <a:rPr lang="en-US" sz="4122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8eme débat 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-5383593" y="8359839"/>
            <a:ext cx="12824586" cy="174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Aide à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animation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 note de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cette slide 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295648" y="1394619"/>
            <a:ext cx="10120475" cy="880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40"/>
              </a:lnSpc>
            </a:pPr>
            <a:r>
              <a:rPr lang="en-US" sz="5100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C’est quoi un débat mouvant 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86171" y="2636678"/>
            <a:ext cx="16669427" cy="8383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7" indent="-345439" lvl="1">
              <a:lnSpc>
                <a:spcPts val="47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Pendant cette animation </a:t>
            </a:r>
            <a:r>
              <a:rPr lang="en-US" b="true" sz="3199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l’animateur pose une question qui ouvre un débat.</a:t>
            </a:r>
          </a:p>
          <a:p>
            <a:pPr algn="l">
              <a:lnSpc>
                <a:spcPts val="4799"/>
              </a:lnSpc>
            </a:pPr>
            <a:r>
              <a:rPr lang="en-US" sz="31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l" marL="690877" indent="-345439" lvl="1">
              <a:lnSpc>
                <a:spcPts val="47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Les participants doivent alors </a:t>
            </a:r>
            <a:r>
              <a:rPr lang="en-US" b="true" sz="3199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se répartir dans l’espace en fonction de s’ils sont pour ou contre l’affirmation.</a:t>
            </a:r>
          </a:p>
          <a:p>
            <a:pPr algn="l">
              <a:lnSpc>
                <a:spcPts val="4799"/>
              </a:lnSpc>
            </a:pPr>
          </a:p>
          <a:p>
            <a:pPr algn="l" marL="690877" indent="-345439" lvl="1">
              <a:lnSpc>
                <a:spcPts val="47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L’animateur doit permettre au débat d’avancer et au </a:t>
            </a:r>
            <a:r>
              <a:rPr lang="en-US" b="true" sz="3199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deux points de vue d’être entendus et développés</a:t>
            </a:r>
            <a:r>
              <a:rPr lang="en-US" b="true" sz="319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 Il </a:t>
            </a:r>
            <a:r>
              <a:rPr lang="en-US" b="true" sz="3199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reformule </a:t>
            </a:r>
            <a:r>
              <a:rPr lang="en-US" b="true" sz="319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et fait </a:t>
            </a:r>
            <a:r>
              <a:rPr lang="en-US" b="true" sz="3199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respecter le temps de parole</a:t>
            </a:r>
            <a:r>
              <a:rPr lang="en-US" b="true" sz="319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chacun. Il apporte des </a:t>
            </a:r>
            <a:r>
              <a:rPr lang="en-US" b="true" sz="3199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informations complémentaires</a:t>
            </a:r>
            <a:r>
              <a:rPr lang="en-US" b="true" sz="319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si nécessaire. Si peu ou aucun participant choisissent un côté l’animateur fait l’avocat du diable. L’important est de ne pas prendre parti personnellement mais faire vivre le débat. </a:t>
            </a:r>
          </a:p>
          <a:p>
            <a:pPr algn="l">
              <a:lnSpc>
                <a:spcPts val="4799"/>
              </a:lnSpc>
            </a:pPr>
          </a:p>
          <a:p>
            <a:pPr algn="l">
              <a:lnSpc>
                <a:spcPts val="4799"/>
              </a:lnSpc>
            </a:pPr>
            <a:r>
              <a:rPr lang="en-US" sz="31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Exemple : </a:t>
            </a:r>
            <a:r>
              <a:rPr lang="en-US" sz="31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L’arrivée de l’informatique a été une bonne chose pour la société ? </a:t>
            </a:r>
          </a:p>
          <a:p>
            <a:pPr algn="l">
              <a:lnSpc>
                <a:spcPts val="4799"/>
              </a:lnSpc>
            </a:pPr>
          </a:p>
          <a:p>
            <a:pPr algn="l">
              <a:lnSpc>
                <a:spcPts val="479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476189" y="393700"/>
            <a:ext cx="12080368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SOMMAIRE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345720" y="217691"/>
            <a:ext cx="13799041" cy="1013055"/>
            <a:chOff x="0" y="0"/>
            <a:chExt cx="3634315" cy="26681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34315" cy="266813"/>
            </a:xfrm>
            <a:custGeom>
              <a:avLst/>
              <a:gdLst/>
              <a:ahLst/>
              <a:cxnLst/>
              <a:rect r="r" b="b" t="t" l="l"/>
              <a:pathLst>
                <a:path h="266813" w="3634315">
                  <a:moveTo>
                    <a:pt x="3431115" y="0"/>
                  </a:moveTo>
                  <a:lnTo>
                    <a:pt x="0" y="0"/>
                  </a:lnTo>
                  <a:lnTo>
                    <a:pt x="203200" y="266813"/>
                  </a:lnTo>
                  <a:lnTo>
                    <a:pt x="3634315" y="266813"/>
                  </a:lnTo>
                  <a:lnTo>
                    <a:pt x="343111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3431115" cy="304913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2405549">
            <a:off x="12215982" y="-2075426"/>
            <a:ext cx="10262430" cy="3792564"/>
            <a:chOff x="0" y="0"/>
            <a:chExt cx="2702862" cy="99886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2862" cy="998865"/>
            </a:xfrm>
            <a:custGeom>
              <a:avLst/>
              <a:gdLst/>
              <a:ahLst/>
              <a:cxnLst/>
              <a:rect r="r" b="b" t="t" l="l"/>
              <a:pathLst>
                <a:path h="998865" w="2702862">
                  <a:moveTo>
                    <a:pt x="0" y="0"/>
                  </a:moveTo>
                  <a:lnTo>
                    <a:pt x="2702862" y="0"/>
                  </a:lnTo>
                  <a:lnTo>
                    <a:pt x="2702862" y="998865"/>
                  </a:lnTo>
                  <a:lnTo>
                    <a:pt x="0" y="998865"/>
                  </a:lnTo>
                  <a:close/>
                </a:path>
              </a:pathLst>
            </a:custGeom>
            <a:solidFill>
              <a:srgbClr val="EB04C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702862" cy="1036965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825075" y="376205"/>
            <a:ext cx="11351576" cy="685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1"/>
              </a:lnSpc>
            </a:pPr>
            <a:r>
              <a:rPr lang="en-US" sz="412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Avant de commencer 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76189" y="393700"/>
            <a:ext cx="12080368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SOMMAIRE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345720" y="217691"/>
            <a:ext cx="13799041" cy="1013055"/>
            <a:chOff x="0" y="0"/>
            <a:chExt cx="3634315" cy="2668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4315" cy="266813"/>
            </a:xfrm>
            <a:custGeom>
              <a:avLst/>
              <a:gdLst/>
              <a:ahLst/>
              <a:cxnLst/>
              <a:rect r="r" b="b" t="t" l="l"/>
              <a:pathLst>
                <a:path h="266813" w="3634315">
                  <a:moveTo>
                    <a:pt x="3431115" y="0"/>
                  </a:moveTo>
                  <a:lnTo>
                    <a:pt x="0" y="0"/>
                  </a:lnTo>
                  <a:lnTo>
                    <a:pt x="203200" y="266813"/>
                  </a:lnTo>
                  <a:lnTo>
                    <a:pt x="3634315" y="266813"/>
                  </a:lnTo>
                  <a:lnTo>
                    <a:pt x="343111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38100"/>
              <a:ext cx="3431115" cy="304913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2405549">
            <a:off x="12215982" y="-2075426"/>
            <a:ext cx="10262430" cy="3792564"/>
            <a:chOff x="0" y="0"/>
            <a:chExt cx="2702862" cy="9988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2862" cy="998865"/>
            </a:xfrm>
            <a:custGeom>
              <a:avLst/>
              <a:gdLst/>
              <a:ahLst/>
              <a:cxnLst/>
              <a:rect r="r" b="b" t="t" l="l"/>
              <a:pathLst>
                <a:path h="998865" w="2702862">
                  <a:moveTo>
                    <a:pt x="0" y="0"/>
                  </a:moveTo>
                  <a:lnTo>
                    <a:pt x="2702862" y="0"/>
                  </a:lnTo>
                  <a:lnTo>
                    <a:pt x="2702862" y="998865"/>
                  </a:lnTo>
                  <a:lnTo>
                    <a:pt x="0" y="998865"/>
                  </a:lnTo>
                  <a:close/>
                </a:path>
              </a:pathLst>
            </a:custGeom>
            <a:solidFill>
              <a:srgbClr val="EB04C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02862" cy="1036965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6453368">
            <a:off x="-2705480" y="7790262"/>
            <a:ext cx="5800511" cy="5780163"/>
            <a:chOff x="0" y="0"/>
            <a:chExt cx="7734014" cy="770688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7477607" cy="7477607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04C6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256407" y="229277"/>
              <a:ext cx="7477607" cy="7477607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sp>
        <p:nvSpPr>
          <p:cNvPr name="TextBox 16" id="16"/>
          <p:cNvSpPr txBox="true"/>
          <p:nvPr/>
        </p:nvSpPr>
        <p:spPr>
          <a:xfrm rot="0">
            <a:off x="2263196" y="3109912"/>
            <a:ext cx="12506355" cy="3924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Peut-on tout dire sur les réseaux ?</a:t>
            </a:r>
          </a:p>
          <a:p>
            <a:pPr algn="ctr">
              <a:lnSpc>
                <a:spcPts val="10499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3825075" y="366680"/>
            <a:ext cx="11351576" cy="695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1"/>
              </a:lnSpc>
            </a:pPr>
            <a:r>
              <a:rPr lang="en-US" sz="4122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1er débat 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-5383593" y="8359839"/>
            <a:ext cx="12824586" cy="174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Aide à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animation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 note de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cette slide !</a:t>
            </a:r>
          </a:p>
        </p:txBody>
      </p:sp>
      <p:sp>
        <p:nvSpPr>
          <p:cNvPr name="AutoShape 19" id="19"/>
          <p:cNvSpPr/>
          <p:nvPr/>
        </p:nvSpPr>
        <p:spPr>
          <a:xfrm rot="-3387270">
            <a:off x="14429652" y="7038831"/>
            <a:ext cx="8072297" cy="4028741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20" id="20"/>
          <p:cNvSpPr/>
          <p:nvPr/>
        </p:nvSpPr>
        <p:spPr>
          <a:xfrm flipH="false" flipV="false" rot="0">
            <a:off x="13582228" y="6792152"/>
            <a:ext cx="4314189" cy="3230625"/>
          </a:xfrm>
          <a:custGeom>
            <a:avLst/>
            <a:gdLst/>
            <a:ahLst/>
            <a:cxnLst/>
            <a:rect r="r" b="b" t="t" l="l"/>
            <a:pathLst>
              <a:path h="3230625" w="4314189">
                <a:moveTo>
                  <a:pt x="0" y="0"/>
                </a:moveTo>
                <a:lnTo>
                  <a:pt x="4314189" y="0"/>
                </a:lnTo>
                <a:lnTo>
                  <a:pt x="4314189" y="3230625"/>
                </a:lnTo>
                <a:lnTo>
                  <a:pt x="0" y="32306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76189" y="393700"/>
            <a:ext cx="12080368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SOMMAIRE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345720" y="217691"/>
            <a:ext cx="13799041" cy="1013055"/>
            <a:chOff x="0" y="0"/>
            <a:chExt cx="3634315" cy="2668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4315" cy="266813"/>
            </a:xfrm>
            <a:custGeom>
              <a:avLst/>
              <a:gdLst/>
              <a:ahLst/>
              <a:cxnLst/>
              <a:rect r="r" b="b" t="t" l="l"/>
              <a:pathLst>
                <a:path h="266813" w="3634315">
                  <a:moveTo>
                    <a:pt x="3431115" y="0"/>
                  </a:moveTo>
                  <a:lnTo>
                    <a:pt x="0" y="0"/>
                  </a:lnTo>
                  <a:lnTo>
                    <a:pt x="203200" y="266813"/>
                  </a:lnTo>
                  <a:lnTo>
                    <a:pt x="3634315" y="266813"/>
                  </a:lnTo>
                  <a:lnTo>
                    <a:pt x="343111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38100"/>
              <a:ext cx="3431115" cy="304913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2405549">
            <a:off x="12215982" y="-2075426"/>
            <a:ext cx="10262430" cy="3792564"/>
            <a:chOff x="0" y="0"/>
            <a:chExt cx="2702862" cy="9988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2862" cy="998865"/>
            </a:xfrm>
            <a:custGeom>
              <a:avLst/>
              <a:gdLst/>
              <a:ahLst/>
              <a:cxnLst/>
              <a:rect r="r" b="b" t="t" l="l"/>
              <a:pathLst>
                <a:path h="998865" w="2702862">
                  <a:moveTo>
                    <a:pt x="0" y="0"/>
                  </a:moveTo>
                  <a:lnTo>
                    <a:pt x="2702862" y="0"/>
                  </a:lnTo>
                  <a:lnTo>
                    <a:pt x="2702862" y="998865"/>
                  </a:lnTo>
                  <a:lnTo>
                    <a:pt x="0" y="998865"/>
                  </a:lnTo>
                  <a:close/>
                </a:path>
              </a:pathLst>
            </a:custGeom>
            <a:solidFill>
              <a:srgbClr val="EB04C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02862" cy="1036965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6453368">
            <a:off x="-2705480" y="7790262"/>
            <a:ext cx="5800511" cy="5780163"/>
            <a:chOff x="0" y="0"/>
            <a:chExt cx="7734014" cy="770688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7477607" cy="7477607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04C6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256407" y="229277"/>
              <a:ext cx="7477607" cy="7477607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sp>
        <p:nvSpPr>
          <p:cNvPr name="TextBox 16" id="16"/>
          <p:cNvSpPr txBox="true"/>
          <p:nvPr/>
        </p:nvSpPr>
        <p:spPr>
          <a:xfrm rot="0">
            <a:off x="2968086" y="1441504"/>
            <a:ext cx="12351828" cy="5248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Peut-on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poster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la photo d’une personne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sans son accord ?</a:t>
            </a:r>
          </a:p>
        </p:txBody>
      </p:sp>
      <p:sp>
        <p:nvSpPr>
          <p:cNvPr name="AutoShape 17" id="17"/>
          <p:cNvSpPr/>
          <p:nvPr/>
        </p:nvSpPr>
        <p:spPr>
          <a:xfrm rot="-3387270">
            <a:off x="14429652" y="7038831"/>
            <a:ext cx="8072297" cy="4028741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18" id="18"/>
          <p:cNvSpPr/>
          <p:nvPr/>
        </p:nvSpPr>
        <p:spPr>
          <a:xfrm flipH="false" flipV="false" rot="0">
            <a:off x="13358258" y="5603915"/>
            <a:ext cx="4314098" cy="4254535"/>
          </a:xfrm>
          <a:custGeom>
            <a:avLst/>
            <a:gdLst/>
            <a:ahLst/>
            <a:cxnLst/>
            <a:rect r="r" b="b" t="t" l="l"/>
            <a:pathLst>
              <a:path h="4254535" w="4314098">
                <a:moveTo>
                  <a:pt x="0" y="0"/>
                </a:moveTo>
                <a:lnTo>
                  <a:pt x="4314098" y="0"/>
                </a:lnTo>
                <a:lnTo>
                  <a:pt x="4314098" y="4254535"/>
                </a:lnTo>
                <a:lnTo>
                  <a:pt x="0" y="42545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825075" y="366680"/>
            <a:ext cx="11351576" cy="695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1"/>
              </a:lnSpc>
            </a:pPr>
            <a:r>
              <a:rPr lang="en-US" sz="4122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2eme débat 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-5383593" y="8359839"/>
            <a:ext cx="12824586" cy="174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Aide à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animation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 note de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cette slide 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76189" y="393700"/>
            <a:ext cx="12080368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SOMMAIRE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345720" y="217691"/>
            <a:ext cx="13799041" cy="1013055"/>
            <a:chOff x="0" y="0"/>
            <a:chExt cx="3634315" cy="2668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4315" cy="266813"/>
            </a:xfrm>
            <a:custGeom>
              <a:avLst/>
              <a:gdLst/>
              <a:ahLst/>
              <a:cxnLst/>
              <a:rect r="r" b="b" t="t" l="l"/>
              <a:pathLst>
                <a:path h="266813" w="3634315">
                  <a:moveTo>
                    <a:pt x="3431115" y="0"/>
                  </a:moveTo>
                  <a:lnTo>
                    <a:pt x="0" y="0"/>
                  </a:lnTo>
                  <a:lnTo>
                    <a:pt x="203200" y="266813"/>
                  </a:lnTo>
                  <a:lnTo>
                    <a:pt x="3634315" y="266813"/>
                  </a:lnTo>
                  <a:lnTo>
                    <a:pt x="343111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38100"/>
              <a:ext cx="3431115" cy="304913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2405549">
            <a:off x="12215982" y="-2075426"/>
            <a:ext cx="10262430" cy="3792564"/>
            <a:chOff x="0" y="0"/>
            <a:chExt cx="2702862" cy="9988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2862" cy="998865"/>
            </a:xfrm>
            <a:custGeom>
              <a:avLst/>
              <a:gdLst/>
              <a:ahLst/>
              <a:cxnLst/>
              <a:rect r="r" b="b" t="t" l="l"/>
              <a:pathLst>
                <a:path h="998865" w="2702862">
                  <a:moveTo>
                    <a:pt x="0" y="0"/>
                  </a:moveTo>
                  <a:lnTo>
                    <a:pt x="2702862" y="0"/>
                  </a:lnTo>
                  <a:lnTo>
                    <a:pt x="2702862" y="998865"/>
                  </a:lnTo>
                  <a:lnTo>
                    <a:pt x="0" y="998865"/>
                  </a:lnTo>
                  <a:close/>
                </a:path>
              </a:pathLst>
            </a:custGeom>
            <a:solidFill>
              <a:srgbClr val="EB04C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02862" cy="1036965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6453368">
            <a:off x="-2705480" y="7790262"/>
            <a:ext cx="5800511" cy="5780163"/>
            <a:chOff x="0" y="0"/>
            <a:chExt cx="7734014" cy="770688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7477607" cy="7477607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04C6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256407" y="229277"/>
              <a:ext cx="7477607" cy="7477607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sp>
        <p:nvSpPr>
          <p:cNvPr name="TextBox 16" id="16"/>
          <p:cNvSpPr txBox="true"/>
          <p:nvPr/>
        </p:nvSpPr>
        <p:spPr>
          <a:xfrm rot="0">
            <a:off x="2263196" y="2280793"/>
            <a:ext cx="12506355" cy="5248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Est-ce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qu’Internet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rend-il plus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intelligent ?</a:t>
            </a:r>
          </a:p>
        </p:txBody>
      </p:sp>
      <p:sp>
        <p:nvSpPr>
          <p:cNvPr name="AutoShape 17" id="17"/>
          <p:cNvSpPr/>
          <p:nvPr/>
        </p:nvSpPr>
        <p:spPr>
          <a:xfrm rot="-3387270">
            <a:off x="14429652" y="7038831"/>
            <a:ext cx="8072297" cy="4028741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18" id="18"/>
          <p:cNvSpPr/>
          <p:nvPr/>
        </p:nvSpPr>
        <p:spPr>
          <a:xfrm flipH="false" flipV="false" rot="0">
            <a:off x="13852191" y="4576145"/>
            <a:ext cx="3970604" cy="5400021"/>
          </a:xfrm>
          <a:custGeom>
            <a:avLst/>
            <a:gdLst/>
            <a:ahLst/>
            <a:cxnLst/>
            <a:rect r="r" b="b" t="t" l="l"/>
            <a:pathLst>
              <a:path h="5400021" w="3970604">
                <a:moveTo>
                  <a:pt x="0" y="0"/>
                </a:moveTo>
                <a:lnTo>
                  <a:pt x="3970604" y="0"/>
                </a:lnTo>
                <a:lnTo>
                  <a:pt x="3970604" y="5400022"/>
                </a:lnTo>
                <a:lnTo>
                  <a:pt x="0" y="54000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825075" y="366680"/>
            <a:ext cx="11351576" cy="695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1"/>
              </a:lnSpc>
            </a:pPr>
            <a:r>
              <a:rPr lang="en-US" sz="4122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3eme débat 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-5383593" y="8359839"/>
            <a:ext cx="12824586" cy="174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Aide à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animation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 note de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cette slide !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76189" y="393700"/>
            <a:ext cx="12080368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SOMMAIRE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345720" y="217691"/>
            <a:ext cx="13799041" cy="1013055"/>
            <a:chOff x="0" y="0"/>
            <a:chExt cx="3634315" cy="2668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4315" cy="266813"/>
            </a:xfrm>
            <a:custGeom>
              <a:avLst/>
              <a:gdLst/>
              <a:ahLst/>
              <a:cxnLst/>
              <a:rect r="r" b="b" t="t" l="l"/>
              <a:pathLst>
                <a:path h="266813" w="3634315">
                  <a:moveTo>
                    <a:pt x="3431115" y="0"/>
                  </a:moveTo>
                  <a:lnTo>
                    <a:pt x="0" y="0"/>
                  </a:lnTo>
                  <a:lnTo>
                    <a:pt x="203200" y="266813"/>
                  </a:lnTo>
                  <a:lnTo>
                    <a:pt x="3634315" y="266813"/>
                  </a:lnTo>
                  <a:lnTo>
                    <a:pt x="343111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38100"/>
              <a:ext cx="3431115" cy="304913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2405549">
            <a:off x="12215982" y="-2075426"/>
            <a:ext cx="10262430" cy="3792564"/>
            <a:chOff x="0" y="0"/>
            <a:chExt cx="2702862" cy="9988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2862" cy="998865"/>
            </a:xfrm>
            <a:custGeom>
              <a:avLst/>
              <a:gdLst/>
              <a:ahLst/>
              <a:cxnLst/>
              <a:rect r="r" b="b" t="t" l="l"/>
              <a:pathLst>
                <a:path h="998865" w="2702862">
                  <a:moveTo>
                    <a:pt x="0" y="0"/>
                  </a:moveTo>
                  <a:lnTo>
                    <a:pt x="2702862" y="0"/>
                  </a:lnTo>
                  <a:lnTo>
                    <a:pt x="2702862" y="998865"/>
                  </a:lnTo>
                  <a:lnTo>
                    <a:pt x="0" y="998865"/>
                  </a:lnTo>
                  <a:close/>
                </a:path>
              </a:pathLst>
            </a:custGeom>
            <a:solidFill>
              <a:srgbClr val="EB04C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02862" cy="1036965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6453368">
            <a:off x="-2705480" y="7790262"/>
            <a:ext cx="5800511" cy="5780163"/>
            <a:chOff x="0" y="0"/>
            <a:chExt cx="7734014" cy="770688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7477607" cy="7477607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04C6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256407" y="229277"/>
              <a:ext cx="7477607" cy="7477607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sp>
        <p:nvSpPr>
          <p:cNvPr name="TextBox 16" id="16"/>
          <p:cNvSpPr txBox="true"/>
          <p:nvPr/>
        </p:nvSpPr>
        <p:spPr>
          <a:xfrm rot="0">
            <a:off x="2890823" y="1664899"/>
            <a:ext cx="12506355" cy="5248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Est-ce </a:t>
            </a: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que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l’IA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est-elle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intelligente ?</a:t>
            </a:r>
          </a:p>
        </p:txBody>
      </p:sp>
      <p:sp>
        <p:nvSpPr>
          <p:cNvPr name="AutoShape 17" id="17"/>
          <p:cNvSpPr/>
          <p:nvPr/>
        </p:nvSpPr>
        <p:spPr>
          <a:xfrm rot="-3387270">
            <a:off x="14429652" y="7038831"/>
            <a:ext cx="8072297" cy="4028741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18" id="18"/>
          <p:cNvSpPr/>
          <p:nvPr/>
        </p:nvSpPr>
        <p:spPr>
          <a:xfrm flipH="false" flipV="false" rot="0">
            <a:off x="12694912" y="5701645"/>
            <a:ext cx="5291376" cy="4233101"/>
          </a:xfrm>
          <a:custGeom>
            <a:avLst/>
            <a:gdLst/>
            <a:ahLst/>
            <a:cxnLst/>
            <a:rect r="r" b="b" t="t" l="l"/>
            <a:pathLst>
              <a:path h="4233101" w="5291376">
                <a:moveTo>
                  <a:pt x="0" y="0"/>
                </a:moveTo>
                <a:lnTo>
                  <a:pt x="5291376" y="0"/>
                </a:lnTo>
                <a:lnTo>
                  <a:pt x="5291376" y="4233101"/>
                </a:lnTo>
                <a:lnTo>
                  <a:pt x="0" y="4233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825075" y="366680"/>
            <a:ext cx="11351576" cy="695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1"/>
              </a:lnSpc>
            </a:pPr>
            <a:r>
              <a:rPr lang="en-US" sz="4122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4eme débat 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-5383593" y="8359839"/>
            <a:ext cx="12824586" cy="174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Aide à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animation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 note de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cette slide 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76189" y="393700"/>
            <a:ext cx="12080368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SOMMAIRE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345720" y="217691"/>
            <a:ext cx="13799041" cy="1013055"/>
            <a:chOff x="0" y="0"/>
            <a:chExt cx="3634315" cy="2668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4315" cy="266813"/>
            </a:xfrm>
            <a:custGeom>
              <a:avLst/>
              <a:gdLst/>
              <a:ahLst/>
              <a:cxnLst/>
              <a:rect r="r" b="b" t="t" l="l"/>
              <a:pathLst>
                <a:path h="266813" w="3634315">
                  <a:moveTo>
                    <a:pt x="3431115" y="0"/>
                  </a:moveTo>
                  <a:lnTo>
                    <a:pt x="0" y="0"/>
                  </a:lnTo>
                  <a:lnTo>
                    <a:pt x="203200" y="266813"/>
                  </a:lnTo>
                  <a:lnTo>
                    <a:pt x="3634315" y="266813"/>
                  </a:lnTo>
                  <a:lnTo>
                    <a:pt x="343111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38100"/>
              <a:ext cx="3431115" cy="304913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2405549">
            <a:off x="12215982" y="-2075426"/>
            <a:ext cx="10262430" cy="3792564"/>
            <a:chOff x="0" y="0"/>
            <a:chExt cx="2702862" cy="9988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2862" cy="998865"/>
            </a:xfrm>
            <a:custGeom>
              <a:avLst/>
              <a:gdLst/>
              <a:ahLst/>
              <a:cxnLst/>
              <a:rect r="r" b="b" t="t" l="l"/>
              <a:pathLst>
                <a:path h="998865" w="2702862">
                  <a:moveTo>
                    <a:pt x="0" y="0"/>
                  </a:moveTo>
                  <a:lnTo>
                    <a:pt x="2702862" y="0"/>
                  </a:lnTo>
                  <a:lnTo>
                    <a:pt x="2702862" y="998865"/>
                  </a:lnTo>
                  <a:lnTo>
                    <a:pt x="0" y="998865"/>
                  </a:lnTo>
                  <a:close/>
                </a:path>
              </a:pathLst>
            </a:custGeom>
            <a:solidFill>
              <a:srgbClr val="EB04C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02862" cy="1036965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6453368">
            <a:off x="-2705480" y="7790262"/>
            <a:ext cx="5800511" cy="5780163"/>
            <a:chOff x="0" y="0"/>
            <a:chExt cx="7734014" cy="770688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7477607" cy="7477607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04C6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256407" y="229277"/>
              <a:ext cx="7477607" cy="7477607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sp>
        <p:nvSpPr>
          <p:cNvPr name="TextBox 16" id="16"/>
          <p:cNvSpPr txBox="true"/>
          <p:nvPr/>
        </p:nvSpPr>
        <p:spPr>
          <a:xfrm rot="0">
            <a:off x="2890823" y="1795137"/>
            <a:ext cx="12506355" cy="5248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Les jeux vidéo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pe</a:t>
            </a: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uvent-ils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r</a:t>
            </a: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endrent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v</a:t>
            </a: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iolent ?</a:t>
            </a:r>
          </a:p>
        </p:txBody>
      </p:sp>
      <p:sp>
        <p:nvSpPr>
          <p:cNvPr name="AutoShape 17" id="17"/>
          <p:cNvSpPr/>
          <p:nvPr/>
        </p:nvSpPr>
        <p:spPr>
          <a:xfrm rot="-3387270">
            <a:off x="14429652" y="7038831"/>
            <a:ext cx="8072297" cy="4028741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18" id="18"/>
          <p:cNvSpPr/>
          <p:nvPr/>
        </p:nvSpPr>
        <p:spPr>
          <a:xfrm flipH="false" flipV="false" rot="0">
            <a:off x="11316248" y="6792152"/>
            <a:ext cx="6480618" cy="3145404"/>
          </a:xfrm>
          <a:custGeom>
            <a:avLst/>
            <a:gdLst/>
            <a:ahLst/>
            <a:cxnLst/>
            <a:rect r="r" b="b" t="t" l="l"/>
            <a:pathLst>
              <a:path h="3145404" w="6480618">
                <a:moveTo>
                  <a:pt x="0" y="0"/>
                </a:moveTo>
                <a:lnTo>
                  <a:pt x="6480618" y="0"/>
                </a:lnTo>
                <a:lnTo>
                  <a:pt x="6480618" y="3145404"/>
                </a:lnTo>
                <a:lnTo>
                  <a:pt x="0" y="31454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825075" y="366680"/>
            <a:ext cx="11351576" cy="695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1"/>
              </a:lnSpc>
            </a:pPr>
            <a:r>
              <a:rPr lang="en-US" sz="4122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5eme débat 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-5383593" y="8359839"/>
            <a:ext cx="12824586" cy="174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Aide à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animation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 note de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cette slide 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76189" y="393700"/>
            <a:ext cx="12080368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SOMMAIRE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345720" y="217691"/>
            <a:ext cx="13799041" cy="1013055"/>
            <a:chOff x="0" y="0"/>
            <a:chExt cx="3634315" cy="2668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4315" cy="266813"/>
            </a:xfrm>
            <a:custGeom>
              <a:avLst/>
              <a:gdLst/>
              <a:ahLst/>
              <a:cxnLst/>
              <a:rect r="r" b="b" t="t" l="l"/>
              <a:pathLst>
                <a:path h="266813" w="3634315">
                  <a:moveTo>
                    <a:pt x="3431115" y="0"/>
                  </a:moveTo>
                  <a:lnTo>
                    <a:pt x="0" y="0"/>
                  </a:lnTo>
                  <a:lnTo>
                    <a:pt x="203200" y="266813"/>
                  </a:lnTo>
                  <a:lnTo>
                    <a:pt x="3634315" y="266813"/>
                  </a:lnTo>
                  <a:lnTo>
                    <a:pt x="343111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38100"/>
              <a:ext cx="3431115" cy="304913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2405549">
            <a:off x="12215982" y="-2075426"/>
            <a:ext cx="10262430" cy="3792564"/>
            <a:chOff x="0" y="0"/>
            <a:chExt cx="2702862" cy="9988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2862" cy="998865"/>
            </a:xfrm>
            <a:custGeom>
              <a:avLst/>
              <a:gdLst/>
              <a:ahLst/>
              <a:cxnLst/>
              <a:rect r="r" b="b" t="t" l="l"/>
              <a:pathLst>
                <a:path h="998865" w="2702862">
                  <a:moveTo>
                    <a:pt x="0" y="0"/>
                  </a:moveTo>
                  <a:lnTo>
                    <a:pt x="2702862" y="0"/>
                  </a:lnTo>
                  <a:lnTo>
                    <a:pt x="2702862" y="998865"/>
                  </a:lnTo>
                  <a:lnTo>
                    <a:pt x="0" y="998865"/>
                  </a:lnTo>
                  <a:close/>
                </a:path>
              </a:pathLst>
            </a:custGeom>
            <a:solidFill>
              <a:srgbClr val="EB04C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02862" cy="1036965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6453368">
            <a:off x="-2705480" y="7790262"/>
            <a:ext cx="5800511" cy="5780163"/>
            <a:chOff x="0" y="0"/>
            <a:chExt cx="7734014" cy="770688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7477607" cy="7477607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04C6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256407" y="229277"/>
              <a:ext cx="7477607" cy="7477607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sp>
        <p:nvSpPr>
          <p:cNvPr name="TextBox 16" id="16"/>
          <p:cNvSpPr txBox="true"/>
          <p:nvPr/>
        </p:nvSpPr>
        <p:spPr>
          <a:xfrm rot="0">
            <a:off x="2890823" y="1461542"/>
            <a:ext cx="12506355" cy="6572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Est-ce que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tout ce qui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se tro</a:t>
            </a: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uve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sur inte</a:t>
            </a: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r</a:t>
            </a: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net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est vrai ?</a:t>
            </a:r>
          </a:p>
        </p:txBody>
      </p:sp>
      <p:sp>
        <p:nvSpPr>
          <p:cNvPr name="AutoShape 17" id="17"/>
          <p:cNvSpPr/>
          <p:nvPr/>
        </p:nvSpPr>
        <p:spPr>
          <a:xfrm rot="-3387270">
            <a:off x="14429652" y="7038831"/>
            <a:ext cx="8072297" cy="4028741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18" id="18"/>
          <p:cNvSpPr/>
          <p:nvPr/>
        </p:nvSpPr>
        <p:spPr>
          <a:xfrm flipH="false" flipV="false" rot="0">
            <a:off x="12968219" y="5609687"/>
            <a:ext cx="4955789" cy="4264879"/>
          </a:xfrm>
          <a:custGeom>
            <a:avLst/>
            <a:gdLst/>
            <a:ahLst/>
            <a:cxnLst/>
            <a:rect r="r" b="b" t="t" l="l"/>
            <a:pathLst>
              <a:path h="4264879" w="4955789">
                <a:moveTo>
                  <a:pt x="0" y="0"/>
                </a:moveTo>
                <a:lnTo>
                  <a:pt x="4955789" y="0"/>
                </a:lnTo>
                <a:lnTo>
                  <a:pt x="4955789" y="4264879"/>
                </a:lnTo>
                <a:lnTo>
                  <a:pt x="0" y="42648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825075" y="366680"/>
            <a:ext cx="11351576" cy="695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1"/>
              </a:lnSpc>
            </a:pPr>
            <a:r>
              <a:rPr lang="en-US" sz="4122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6eme débat 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-5383593" y="8359839"/>
            <a:ext cx="12824586" cy="174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Aide à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animation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 note de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cette slide 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76189" y="393700"/>
            <a:ext cx="12080368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SOMMAIRE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345720" y="217691"/>
            <a:ext cx="13799041" cy="1013055"/>
            <a:chOff x="0" y="0"/>
            <a:chExt cx="3634315" cy="2668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4315" cy="266813"/>
            </a:xfrm>
            <a:custGeom>
              <a:avLst/>
              <a:gdLst/>
              <a:ahLst/>
              <a:cxnLst/>
              <a:rect r="r" b="b" t="t" l="l"/>
              <a:pathLst>
                <a:path h="266813" w="3634315">
                  <a:moveTo>
                    <a:pt x="3431115" y="0"/>
                  </a:moveTo>
                  <a:lnTo>
                    <a:pt x="0" y="0"/>
                  </a:lnTo>
                  <a:lnTo>
                    <a:pt x="203200" y="266813"/>
                  </a:lnTo>
                  <a:lnTo>
                    <a:pt x="3634315" y="266813"/>
                  </a:lnTo>
                  <a:lnTo>
                    <a:pt x="343111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38100"/>
              <a:ext cx="3431115" cy="304913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2405549">
            <a:off x="12215982" y="-2075426"/>
            <a:ext cx="10262430" cy="3792564"/>
            <a:chOff x="0" y="0"/>
            <a:chExt cx="2702862" cy="9988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2862" cy="998865"/>
            </a:xfrm>
            <a:custGeom>
              <a:avLst/>
              <a:gdLst/>
              <a:ahLst/>
              <a:cxnLst/>
              <a:rect r="r" b="b" t="t" l="l"/>
              <a:pathLst>
                <a:path h="998865" w="2702862">
                  <a:moveTo>
                    <a:pt x="0" y="0"/>
                  </a:moveTo>
                  <a:lnTo>
                    <a:pt x="2702862" y="0"/>
                  </a:lnTo>
                  <a:lnTo>
                    <a:pt x="2702862" y="998865"/>
                  </a:lnTo>
                  <a:lnTo>
                    <a:pt x="0" y="998865"/>
                  </a:lnTo>
                  <a:close/>
                </a:path>
              </a:pathLst>
            </a:custGeom>
            <a:solidFill>
              <a:srgbClr val="EB04C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02862" cy="1036965"/>
            </a:xfrm>
            <a:prstGeom prst="rect">
              <a:avLst/>
            </a:prstGeom>
          </p:spPr>
          <p:txBody>
            <a:bodyPr anchor="ctr" rtlCol="false" tIns="34562" lIns="34562" bIns="34562" rIns="34562"/>
            <a:lstStyle/>
            <a:p>
              <a:pPr algn="ctr">
                <a:lnSpc>
                  <a:spcPts val="2762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6453368">
            <a:off x="-2705480" y="7790262"/>
            <a:ext cx="5800511" cy="5780163"/>
            <a:chOff x="0" y="0"/>
            <a:chExt cx="7734014" cy="770688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7477607" cy="7477607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04C6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256407" y="229277"/>
              <a:ext cx="7477607" cy="7477607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sp>
        <p:nvSpPr>
          <p:cNvPr name="TextBox 16" id="16"/>
          <p:cNvSpPr txBox="true"/>
          <p:nvPr/>
        </p:nvSpPr>
        <p:spPr>
          <a:xfrm rot="0">
            <a:off x="2890823" y="1461542"/>
            <a:ext cx="12506355" cy="6572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Est-ce que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tout ce qui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se tro</a:t>
            </a: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uve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sur Wikipedia</a:t>
            </a:r>
          </a:p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EB04C6"/>
                </a:solidFill>
                <a:latin typeface="Roboto Bold"/>
                <a:ea typeface="Roboto Bold"/>
                <a:cs typeface="Roboto Bold"/>
                <a:sym typeface="Roboto Bold"/>
              </a:rPr>
              <a:t>est vrai ?</a:t>
            </a:r>
          </a:p>
        </p:txBody>
      </p:sp>
      <p:sp>
        <p:nvSpPr>
          <p:cNvPr name="AutoShape 17" id="17"/>
          <p:cNvSpPr/>
          <p:nvPr/>
        </p:nvSpPr>
        <p:spPr>
          <a:xfrm rot="-3387270">
            <a:off x="14429652" y="7038831"/>
            <a:ext cx="8072297" cy="4028741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18" id="18"/>
          <p:cNvSpPr/>
          <p:nvPr/>
        </p:nvSpPr>
        <p:spPr>
          <a:xfrm flipH="false" flipV="false" rot="0">
            <a:off x="13358865" y="4934781"/>
            <a:ext cx="4373047" cy="5072734"/>
          </a:xfrm>
          <a:custGeom>
            <a:avLst/>
            <a:gdLst/>
            <a:ahLst/>
            <a:cxnLst/>
            <a:rect r="r" b="b" t="t" l="l"/>
            <a:pathLst>
              <a:path h="5072734" w="4373047">
                <a:moveTo>
                  <a:pt x="0" y="0"/>
                </a:moveTo>
                <a:lnTo>
                  <a:pt x="4373047" y="0"/>
                </a:lnTo>
                <a:lnTo>
                  <a:pt x="4373047" y="5072734"/>
                </a:lnTo>
                <a:lnTo>
                  <a:pt x="0" y="5072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825075" y="366680"/>
            <a:ext cx="11351576" cy="695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1"/>
              </a:lnSpc>
            </a:pPr>
            <a:r>
              <a:rPr lang="en-US" sz="4122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7eme débat 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-5383593" y="8359839"/>
            <a:ext cx="12824586" cy="174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Aide à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animation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 note de </a:t>
            </a:r>
          </a:p>
          <a:p>
            <a:pPr algn="ctr">
              <a:lnSpc>
                <a:spcPts val="3479"/>
              </a:lnSpc>
            </a:pPr>
            <a:r>
              <a:rPr lang="en-US" sz="2485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cette slide 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DAGwl5GPook</dc:identifier>
  <dcterms:modified xsi:type="dcterms:W3CDTF">2011-08-01T06:04:30Z</dcterms:modified>
  <cp:revision>1</cp:revision>
  <dc:title>Idées de Débats mouvants sur le numérique</dc:title>
</cp:coreProperties>
</file>